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handoutMasterIdLst>
    <p:handoutMasterId r:id="rId25"/>
  </p:handoutMasterIdLst>
  <p:sldIdLst>
    <p:sldId id="258" r:id="rId2"/>
    <p:sldId id="259" r:id="rId3"/>
    <p:sldId id="261" r:id="rId4"/>
    <p:sldId id="260" r:id="rId5"/>
    <p:sldId id="267" r:id="rId6"/>
    <p:sldId id="264" r:id="rId7"/>
    <p:sldId id="277" r:id="rId8"/>
    <p:sldId id="278" r:id="rId9"/>
    <p:sldId id="271" r:id="rId10"/>
    <p:sldId id="276" r:id="rId11"/>
    <p:sldId id="268" r:id="rId12"/>
    <p:sldId id="262" r:id="rId13"/>
    <p:sldId id="263" r:id="rId14"/>
    <p:sldId id="272" r:id="rId15"/>
    <p:sldId id="273" r:id="rId16"/>
    <p:sldId id="274" r:id="rId17"/>
    <p:sldId id="275" r:id="rId18"/>
    <p:sldId id="269" r:id="rId19"/>
    <p:sldId id="270" r:id="rId20"/>
    <p:sldId id="265" r:id="rId21"/>
    <p:sldId id="266" r:id="rId22"/>
    <p:sldId id="279" r:id="rId23"/>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varScale="1">
        <p:scale>
          <a:sx n="62" d="100"/>
          <a:sy n="62" d="100"/>
        </p:scale>
        <p:origin x="-720"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3712"/>
          </a:xfrm>
          <a:prstGeom prst="rect">
            <a:avLst/>
          </a:prstGeom>
        </p:spPr>
        <p:txBody>
          <a:bodyPr vert="horz" lIns="91440" tIns="45720" rIns="91440" bIns="45720" rtlCol="0"/>
          <a:lstStyle>
            <a:lvl1pPr algn="r">
              <a:defRPr sz="1200"/>
            </a:lvl1pPr>
          </a:lstStyle>
          <a:p>
            <a:fld id="{314DA6BB-FA13-48D9-9A53-B096CA0575D3}" type="datetimeFigureOut">
              <a:rPr lang="en-GB" smtClean="0"/>
              <a:t>17/04/2014</a:t>
            </a:fld>
            <a:endParaRPr lang="en-GB"/>
          </a:p>
        </p:txBody>
      </p:sp>
      <p:sp>
        <p:nvSpPr>
          <p:cNvPr id="4" name="Footer Placeholder 3"/>
          <p:cNvSpPr>
            <a:spLocks noGrp="1"/>
          </p:cNvSpPr>
          <p:nvPr>
            <p:ph type="ftr" sz="quarter" idx="2"/>
          </p:nvPr>
        </p:nvSpPr>
        <p:spPr>
          <a:xfrm>
            <a:off x="0" y="9378824"/>
            <a:ext cx="297180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8824"/>
            <a:ext cx="2971800" cy="493712"/>
          </a:xfrm>
          <a:prstGeom prst="rect">
            <a:avLst/>
          </a:prstGeom>
        </p:spPr>
        <p:txBody>
          <a:bodyPr vert="horz" lIns="91440" tIns="45720" rIns="91440" bIns="45720" rtlCol="0" anchor="b"/>
          <a:lstStyle>
            <a:lvl1pPr algn="r">
              <a:defRPr sz="1200"/>
            </a:lvl1pPr>
          </a:lstStyle>
          <a:p>
            <a:fld id="{1841A265-75B0-4074-89AA-9CBF58244CFB}" type="slidenum">
              <a:rPr lang="en-GB" smtClean="0"/>
              <a:t>‹#›</a:t>
            </a:fld>
            <a:endParaRPr lang="en-GB"/>
          </a:p>
        </p:txBody>
      </p:sp>
    </p:spTree>
    <p:extLst>
      <p:ext uri="{BB962C8B-B14F-4D97-AF65-F5344CB8AC3E}">
        <p14:creationId xmlns:p14="http://schemas.microsoft.com/office/powerpoint/2010/main" val="142990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3712"/>
          </a:xfrm>
          <a:prstGeom prst="rect">
            <a:avLst/>
          </a:prstGeom>
        </p:spPr>
        <p:txBody>
          <a:bodyPr vert="horz" lIns="91440" tIns="45720" rIns="91440" bIns="45720" rtlCol="0"/>
          <a:lstStyle>
            <a:lvl1pPr algn="r">
              <a:defRPr sz="1200"/>
            </a:lvl1pPr>
          </a:lstStyle>
          <a:p>
            <a:fld id="{AC3D63E5-70AB-4954-8BF6-241DF4F2A294}" type="datetimeFigureOut">
              <a:rPr lang="en-GB" smtClean="0"/>
              <a:t>17/04/2014</a:t>
            </a:fld>
            <a:endParaRPr lang="en-GB"/>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90269"/>
            <a:ext cx="548640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718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3712"/>
          </a:xfrm>
          <a:prstGeom prst="rect">
            <a:avLst/>
          </a:prstGeom>
        </p:spPr>
        <p:txBody>
          <a:bodyPr vert="horz" lIns="91440" tIns="45720" rIns="91440" bIns="45720" rtlCol="0" anchor="b"/>
          <a:lstStyle>
            <a:lvl1pPr algn="r">
              <a:defRPr sz="1200"/>
            </a:lvl1pPr>
          </a:lstStyle>
          <a:p>
            <a:fld id="{BB8D2B14-72FD-41BF-A138-B5446B51293B}" type="slidenum">
              <a:rPr lang="en-GB" smtClean="0"/>
              <a:t>‹#›</a:t>
            </a:fld>
            <a:endParaRPr lang="en-GB"/>
          </a:p>
        </p:txBody>
      </p:sp>
    </p:spTree>
    <p:extLst>
      <p:ext uri="{BB962C8B-B14F-4D97-AF65-F5344CB8AC3E}">
        <p14:creationId xmlns:p14="http://schemas.microsoft.com/office/powerpoint/2010/main" val="89606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87937-2446-45EF-9FBE-5D58D033C7B7}" type="slidenum">
              <a:rPr lang="en-GB" altLang="en-US"/>
              <a:pPr/>
              <a:t>5</a:t>
            </a:fld>
            <a:endParaRPr lang="en-GB" altLang="en-US"/>
          </a:p>
        </p:txBody>
      </p:sp>
      <p:sp>
        <p:nvSpPr>
          <p:cNvPr id="57346" name="Rectangle 2"/>
          <p:cNvSpPr>
            <a:spLocks noGrp="1" noRot="1" noChangeAspect="1" noChangeArrowheads="1" noTextEdit="1"/>
          </p:cNvSpPr>
          <p:nvPr>
            <p:ph type="sldImg"/>
          </p:nvPr>
        </p:nvSpPr>
        <p:spPr bwMode="auto">
          <a:xfrm>
            <a:off x="960438" y="741363"/>
            <a:ext cx="4937125" cy="370205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690269"/>
            <a:ext cx="5029200" cy="4443413"/>
          </a:xfrm>
          <a:prstGeom prst="rect">
            <a:avLst/>
          </a:prstGeom>
          <a:solidFill>
            <a:srgbClr val="FFFFFF"/>
          </a:solidFill>
          <a:ln>
            <a:solidFill>
              <a:srgbClr val="000000"/>
            </a:solidFill>
            <a:miter lim="800000"/>
            <a:headEnd/>
            <a:tailEnd/>
          </a:ln>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07AE8-FEED-4071-864B-836046B999ED}" type="slidenum">
              <a:rPr lang="en-GB" altLang="en-US"/>
              <a:pPr/>
              <a:t>11</a:t>
            </a:fld>
            <a:endParaRPr lang="en-GB" altLang="en-US"/>
          </a:p>
        </p:txBody>
      </p:sp>
      <p:sp>
        <p:nvSpPr>
          <p:cNvPr id="59394" name="Rectangle 2"/>
          <p:cNvSpPr>
            <a:spLocks noGrp="1" noRot="1" noChangeAspect="1" noChangeArrowheads="1" noTextEdit="1"/>
          </p:cNvSpPr>
          <p:nvPr>
            <p:ph type="sldImg"/>
          </p:nvPr>
        </p:nvSpPr>
        <p:spPr bwMode="auto">
          <a:xfrm>
            <a:off x="960438" y="741363"/>
            <a:ext cx="4937125" cy="370205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690269"/>
            <a:ext cx="5029200" cy="4443413"/>
          </a:xfrm>
          <a:prstGeom prst="rect">
            <a:avLst/>
          </a:prstGeom>
          <a:solidFill>
            <a:srgbClr val="FFFFFF"/>
          </a:solidFill>
          <a:ln>
            <a:solidFill>
              <a:srgbClr val="000000"/>
            </a:solidFill>
            <a:miter lim="800000"/>
            <a:headEnd/>
            <a:tailEnd/>
          </a:ln>
        </p:spPr>
        <p:txBody>
          <a:bodyPr/>
          <a:lstStyle/>
          <a:p>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C60B6-CC7D-49DA-9145-9FB4CB25567C}" type="slidenum">
              <a:rPr lang="en-GB" altLang="en-US"/>
              <a:pPr/>
              <a:t>18</a:t>
            </a:fld>
            <a:endParaRPr lang="en-GB" altLang="en-US"/>
          </a:p>
        </p:txBody>
      </p:sp>
      <p:sp>
        <p:nvSpPr>
          <p:cNvPr id="61442" name="Rectangle 2"/>
          <p:cNvSpPr>
            <a:spLocks noGrp="1" noRot="1" noChangeAspect="1" noChangeArrowheads="1" noTextEdit="1"/>
          </p:cNvSpPr>
          <p:nvPr>
            <p:ph type="sldImg"/>
          </p:nvPr>
        </p:nvSpPr>
        <p:spPr bwMode="auto">
          <a:xfrm>
            <a:off x="960438" y="741363"/>
            <a:ext cx="4937125" cy="370205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690269"/>
            <a:ext cx="5029200" cy="4443413"/>
          </a:xfrm>
          <a:prstGeom prst="rect">
            <a:avLst/>
          </a:prstGeom>
          <a:solidFill>
            <a:srgbClr val="FFFFFF"/>
          </a:solidFill>
          <a:ln>
            <a:solidFill>
              <a:srgbClr val="000000"/>
            </a:solidFill>
            <a:miter lim="800000"/>
            <a:headEnd/>
            <a:tailEnd/>
          </a:ln>
        </p:spPr>
        <p:txBody>
          <a:bodyPr/>
          <a:lstStyle/>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93DB0-87E4-4215-BC59-24C362FCF901}" type="slidenum">
              <a:rPr lang="en-GB" altLang="en-US"/>
              <a:pPr/>
              <a:t>19</a:t>
            </a:fld>
            <a:endParaRPr lang="en-GB" altLang="en-US"/>
          </a:p>
        </p:txBody>
      </p:sp>
      <p:sp>
        <p:nvSpPr>
          <p:cNvPr id="63490" name="Rectangle 2"/>
          <p:cNvSpPr>
            <a:spLocks noGrp="1" noRot="1" noChangeAspect="1" noChangeArrowheads="1" noTextEdit="1"/>
          </p:cNvSpPr>
          <p:nvPr>
            <p:ph type="sldImg"/>
          </p:nvPr>
        </p:nvSpPr>
        <p:spPr bwMode="auto">
          <a:xfrm>
            <a:off x="960438" y="741363"/>
            <a:ext cx="4937125" cy="370205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690269"/>
            <a:ext cx="5029200" cy="4443413"/>
          </a:xfrm>
          <a:prstGeom prst="rect">
            <a:avLst/>
          </a:prstGeom>
          <a:solidFill>
            <a:srgbClr val="FFFFFF"/>
          </a:solidFill>
          <a:ln>
            <a:solidFill>
              <a:srgbClr val="000000"/>
            </a:solidFill>
            <a:miter lim="800000"/>
            <a:headEnd/>
            <a:tailEnd/>
          </a:ln>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297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588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958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prstClr val="white">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prstClr val="white">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33E858-0A84-4381-9ABF-8ACA5151F9BD}"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21819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91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841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820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621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26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850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086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956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6859A-5E23-477E-B9BE-FA0B0BF10064}" type="datetimeFigureOut">
              <a:rPr lang="en-US" smtClean="0">
                <a:solidFill>
                  <a:prstClr val="white">
                    <a:tint val="75000"/>
                  </a:prstClr>
                </a:solidFill>
              </a:rPr>
              <a:pPr/>
              <a:t>4/17/2014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84230-E87B-466E-AD9F-376EDFF1BA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029764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39148" y="4487643"/>
            <a:ext cx="7772400" cy="1470025"/>
          </a:xfrm>
        </p:spPr>
        <p:txBody>
          <a:bodyPr>
            <a:normAutofit/>
          </a:bodyPr>
          <a:lstStyle/>
          <a:p>
            <a:r>
              <a:rPr lang="en-GB" sz="8000" dirty="0" smtClean="0">
                <a:solidFill>
                  <a:schemeClr val="accent4">
                    <a:lumMod val="50000"/>
                  </a:schemeClr>
                </a:solidFill>
              </a:rPr>
              <a:t>Interpretation</a:t>
            </a:r>
            <a:endParaRPr lang="en-GB" sz="8000" dirty="0">
              <a:solidFill>
                <a:schemeClr val="accent4">
                  <a:lumMod val="50000"/>
                </a:schemeClr>
              </a:solidFill>
            </a:endParaRPr>
          </a:p>
        </p:txBody>
      </p:sp>
    </p:spTree>
    <p:extLst>
      <p:ext uri="{BB962C8B-B14F-4D97-AF65-F5344CB8AC3E}">
        <p14:creationId xmlns:p14="http://schemas.microsoft.com/office/powerpoint/2010/main" val="1925904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FF00"/>
                </a:solidFill>
              </a:rPr>
              <a:t>What</a:t>
            </a:r>
            <a:r>
              <a:rPr lang="en-GB" dirty="0" smtClean="0"/>
              <a:t> has my site got to offer 2?</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Your visitors</a:t>
            </a:r>
          </a:p>
          <a:p>
            <a:r>
              <a:rPr lang="en-GB" dirty="0" smtClean="0"/>
              <a:t>What </a:t>
            </a:r>
            <a:r>
              <a:rPr lang="en-GB" dirty="0"/>
              <a:t>do they want to know/do/see</a:t>
            </a:r>
            <a:r>
              <a:rPr lang="en-GB" dirty="0" smtClean="0"/>
              <a:t>?</a:t>
            </a:r>
          </a:p>
          <a:p>
            <a:r>
              <a:rPr lang="en-GB" dirty="0" smtClean="0"/>
              <a:t>What will strike them on your site</a:t>
            </a:r>
          </a:p>
          <a:p>
            <a:r>
              <a:rPr lang="en-GB" dirty="0" smtClean="0"/>
              <a:t>What senses can you use? </a:t>
            </a:r>
          </a:p>
          <a:p>
            <a:r>
              <a:rPr lang="en-GB" dirty="0" smtClean="0"/>
              <a:t>What can they see that’s new to them?</a:t>
            </a:r>
          </a:p>
          <a:p>
            <a:r>
              <a:rPr lang="en-GB" dirty="0" smtClean="0"/>
              <a:t>What can they hear?</a:t>
            </a:r>
          </a:p>
          <a:p>
            <a:r>
              <a:rPr lang="en-GB" dirty="0" smtClean="0"/>
              <a:t>Get them to touch things – tree bark, soft moss, find something hard and cold…</a:t>
            </a:r>
          </a:p>
          <a:p>
            <a:r>
              <a:rPr lang="en-GB" dirty="0" smtClean="0"/>
              <a:t>Can you find something for them to smell?</a:t>
            </a:r>
          </a:p>
          <a:p>
            <a:r>
              <a:rPr lang="en-GB" dirty="0" smtClean="0"/>
              <a:t>What about eating something? If it’s safe of course!</a:t>
            </a:r>
            <a:endParaRPr lang="en-GB" dirty="0"/>
          </a:p>
          <a:p>
            <a:endParaRPr lang="en-GB" dirty="0"/>
          </a:p>
        </p:txBody>
      </p:sp>
    </p:spTree>
    <p:extLst>
      <p:ext uri="{BB962C8B-B14F-4D97-AF65-F5344CB8AC3E}">
        <p14:creationId xmlns:p14="http://schemas.microsoft.com/office/powerpoint/2010/main" val="285957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1219200"/>
          </a:xfrm>
        </p:spPr>
        <p:txBody>
          <a:bodyPr>
            <a:normAutofit fontScale="90000"/>
          </a:bodyPr>
          <a:lstStyle/>
          <a:p>
            <a:r>
              <a:rPr lang="en-GB" altLang="en-US" dirty="0" smtClean="0">
                <a:solidFill>
                  <a:srgbClr val="FFFF00"/>
                </a:solidFill>
                <a:latin typeface="Tahoma" pitchFamily="34" charset="0"/>
              </a:rPr>
              <a:t>How</a:t>
            </a:r>
            <a:r>
              <a:rPr lang="en-GB" altLang="en-US" dirty="0" smtClean="0">
                <a:latin typeface="Tahoma" pitchFamily="34" charset="0"/>
              </a:rPr>
              <a:t> will you do it?</a:t>
            </a:r>
            <a:r>
              <a:rPr lang="en-GB" altLang="en-US" dirty="0">
                <a:latin typeface="Tahoma" pitchFamily="34" charset="0"/>
              </a:rPr>
              <a:t/>
            </a:r>
            <a:br>
              <a:rPr lang="en-GB" altLang="en-US" dirty="0">
                <a:latin typeface="Tahoma" pitchFamily="34" charset="0"/>
              </a:rPr>
            </a:br>
            <a:endParaRPr lang="en-GB" altLang="en-US" dirty="0">
              <a:latin typeface="Tahoma" pitchFamily="34" charset="0"/>
            </a:endParaRPr>
          </a:p>
        </p:txBody>
      </p:sp>
      <p:sp>
        <p:nvSpPr>
          <p:cNvPr id="58371" name="Rectangle 3"/>
          <p:cNvSpPr>
            <a:spLocks noGrp="1" noChangeArrowheads="1"/>
          </p:cNvSpPr>
          <p:nvPr>
            <p:ph type="body" idx="1"/>
          </p:nvPr>
        </p:nvSpPr>
        <p:spPr>
          <a:xfrm>
            <a:off x="685800" y="1628800"/>
            <a:ext cx="7990656" cy="4467200"/>
          </a:xfrm>
        </p:spPr>
        <p:txBody>
          <a:bodyPr>
            <a:normAutofit/>
          </a:bodyPr>
          <a:lstStyle/>
          <a:p>
            <a:r>
              <a:rPr lang="en-GB" altLang="en-US" dirty="0" smtClean="0">
                <a:latin typeface="Arial" charset="0"/>
                <a:cs typeface="Arial" charset="0"/>
              </a:rPr>
              <a:t>Theme: helps to organise your interpretation. For example: </a:t>
            </a:r>
            <a:r>
              <a:rPr lang="en-GB" altLang="en-US" dirty="0" smtClean="0">
                <a:latin typeface="Arial" charset="0"/>
                <a:cs typeface="Arial" charset="0"/>
              </a:rPr>
              <a:t>When people leave they will know that…</a:t>
            </a:r>
            <a:endParaRPr lang="en-GB" altLang="en-US" dirty="0">
              <a:latin typeface="Arial" charset="0"/>
              <a:cs typeface="Arial" charset="0"/>
            </a:endParaRPr>
          </a:p>
          <a:p>
            <a:r>
              <a:rPr lang="en-GB" altLang="en-US" dirty="0" smtClean="0">
                <a:latin typeface="Arial" charset="0"/>
                <a:cs typeface="Arial" charset="0"/>
              </a:rPr>
              <a:t>Objectives: SMART ones</a:t>
            </a:r>
            <a:endParaRPr lang="en-GB" altLang="en-US" dirty="0">
              <a:latin typeface="Arial" charset="0"/>
              <a:cs typeface="Arial" charset="0"/>
            </a:endParaRPr>
          </a:p>
          <a:p>
            <a:r>
              <a:rPr lang="en-GB" altLang="en-US" dirty="0" smtClean="0">
                <a:latin typeface="Arial" charset="0"/>
                <a:cs typeface="Arial" charset="0"/>
              </a:rPr>
              <a:t>Media: techniques you could use</a:t>
            </a:r>
            <a:endParaRPr lang="en-GB" altLang="en-US" dirty="0">
              <a:latin typeface="Arial" charset="0"/>
              <a:cs typeface="Arial" charset="0"/>
            </a:endParaRPr>
          </a:p>
          <a:p>
            <a:r>
              <a:rPr lang="en-GB" altLang="en-US" dirty="0" smtClean="0">
                <a:latin typeface="Arial" charset="0"/>
                <a:cs typeface="Arial" charset="0"/>
              </a:rPr>
              <a:t>Means: your budget and resources</a:t>
            </a:r>
            <a:endParaRPr lang="en-GB" altLang="en-US" dirty="0">
              <a:latin typeface="Arial" charset="0"/>
              <a:cs typeface="Arial" charset="0"/>
            </a:endParaRPr>
          </a:p>
          <a:p>
            <a:endParaRPr lang="en-GB" altLang="en-US" dirty="0">
              <a:latin typeface="Tahoma" pitchFamily="34" charset="0"/>
            </a:endParaRPr>
          </a:p>
        </p:txBody>
      </p:sp>
    </p:spTree>
    <p:extLst>
      <p:ext uri="{BB962C8B-B14F-4D97-AF65-F5344CB8AC3E}">
        <p14:creationId xmlns:p14="http://schemas.microsoft.com/office/powerpoint/2010/main" val="283344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 Techniques</a:t>
            </a:r>
            <a:endParaRPr lang="en-GB" dirty="0"/>
          </a:p>
        </p:txBody>
      </p:sp>
      <p:sp>
        <p:nvSpPr>
          <p:cNvPr id="3" name="Content Placeholder 2"/>
          <p:cNvSpPr>
            <a:spLocks noGrp="1"/>
          </p:cNvSpPr>
          <p:nvPr>
            <p:ph idx="1"/>
          </p:nvPr>
        </p:nvSpPr>
        <p:spPr/>
        <p:txBody>
          <a:bodyPr/>
          <a:lstStyle/>
          <a:p>
            <a:r>
              <a:rPr lang="en-GB" dirty="0" smtClean="0"/>
              <a:t>Work in groups</a:t>
            </a:r>
          </a:p>
          <a:p>
            <a:r>
              <a:rPr lang="en-GB" dirty="0" smtClean="0"/>
              <a:t>Make a note of all the interpretation techniques you can think of</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699031"/>
            <a:ext cx="4211959" cy="31589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1" y="3690700"/>
            <a:ext cx="4279207" cy="32094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4725144"/>
            <a:ext cx="1896805" cy="1422604"/>
          </a:xfrm>
          <a:prstGeom prst="rect">
            <a:avLst/>
          </a:prstGeom>
        </p:spPr>
      </p:pic>
    </p:spTree>
    <p:extLst>
      <p:ext uri="{BB962C8B-B14F-4D97-AF65-F5344CB8AC3E}">
        <p14:creationId xmlns:p14="http://schemas.microsoft.com/office/powerpoint/2010/main" val="419098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 Techniques</a:t>
            </a:r>
            <a:endParaRPr lang="en-GB" dirty="0"/>
          </a:p>
        </p:txBody>
      </p:sp>
      <p:sp>
        <p:nvSpPr>
          <p:cNvPr id="4" name="Text Placeholder 3"/>
          <p:cNvSpPr>
            <a:spLocks noGrp="1"/>
          </p:cNvSpPr>
          <p:nvPr>
            <p:ph type="body" idx="1"/>
          </p:nvPr>
        </p:nvSpPr>
        <p:spPr/>
        <p:txBody>
          <a:bodyPr/>
          <a:lstStyle/>
          <a:p>
            <a:r>
              <a:rPr lang="en-GB" dirty="0" smtClean="0"/>
              <a:t>Techniques	</a:t>
            </a:r>
            <a:endParaRPr lang="en-GB" dirty="0"/>
          </a:p>
        </p:txBody>
      </p:sp>
      <p:sp>
        <p:nvSpPr>
          <p:cNvPr id="3" name="Content Placeholder 2"/>
          <p:cNvSpPr>
            <a:spLocks noGrp="1"/>
          </p:cNvSpPr>
          <p:nvPr>
            <p:ph sz="half" idx="2"/>
          </p:nvPr>
        </p:nvSpPr>
        <p:spPr/>
        <p:txBody>
          <a:bodyPr/>
          <a:lstStyle/>
          <a:p>
            <a:r>
              <a:rPr lang="en-GB" dirty="0" smtClean="0"/>
              <a:t>Person to Person</a:t>
            </a:r>
          </a:p>
          <a:p>
            <a:endParaRPr lang="en-GB" dirty="0"/>
          </a:p>
          <a:p>
            <a:endParaRPr lang="en-GB" dirty="0" smtClean="0"/>
          </a:p>
          <a:p>
            <a:r>
              <a:rPr lang="en-GB" dirty="0" smtClean="0"/>
              <a:t>Panels</a:t>
            </a:r>
          </a:p>
          <a:p>
            <a:r>
              <a:rPr lang="en-GB" dirty="0" smtClean="0"/>
              <a:t>Publications</a:t>
            </a:r>
          </a:p>
          <a:p>
            <a:r>
              <a:rPr lang="en-GB" dirty="0" smtClean="0"/>
              <a:t>Multi media</a:t>
            </a:r>
          </a:p>
          <a:p>
            <a:r>
              <a:rPr lang="en-GB" dirty="0" smtClean="0"/>
              <a:t>Art</a:t>
            </a:r>
          </a:p>
          <a:p>
            <a:r>
              <a:rPr lang="en-GB" dirty="0" smtClean="0"/>
              <a:t>Visitor Centres</a:t>
            </a:r>
            <a:endParaRPr lang="en-GB" dirty="0"/>
          </a:p>
        </p:txBody>
      </p:sp>
      <p:sp>
        <p:nvSpPr>
          <p:cNvPr id="5" name="Text Placeholder 4"/>
          <p:cNvSpPr>
            <a:spLocks noGrp="1"/>
          </p:cNvSpPr>
          <p:nvPr>
            <p:ph type="body" sz="quarter" idx="3"/>
          </p:nvPr>
        </p:nvSpPr>
        <p:spPr>
          <a:xfrm>
            <a:off x="3554561" y="1556792"/>
            <a:ext cx="4041775" cy="639762"/>
          </a:xfrm>
        </p:spPr>
        <p:txBody>
          <a:bodyPr/>
          <a:lstStyle/>
          <a:p>
            <a:r>
              <a:rPr lang="en-GB" dirty="0" smtClean="0"/>
              <a:t>Which include:</a:t>
            </a:r>
            <a:endParaRPr lang="en-GB" dirty="0"/>
          </a:p>
        </p:txBody>
      </p:sp>
      <p:sp>
        <p:nvSpPr>
          <p:cNvPr id="6" name="Content Placeholder 5"/>
          <p:cNvSpPr>
            <a:spLocks noGrp="1"/>
          </p:cNvSpPr>
          <p:nvPr>
            <p:ph sz="quarter" idx="4"/>
          </p:nvPr>
        </p:nvSpPr>
        <p:spPr>
          <a:xfrm>
            <a:off x="3563888" y="2204864"/>
            <a:ext cx="5472608" cy="3951288"/>
          </a:xfrm>
        </p:spPr>
        <p:txBody>
          <a:bodyPr/>
          <a:lstStyle/>
          <a:p>
            <a:r>
              <a:rPr lang="en-GB" dirty="0" smtClean="0"/>
              <a:t>Guided walks, talks, activities</a:t>
            </a:r>
            <a:endParaRPr lang="en-GB" dirty="0"/>
          </a:p>
          <a:p>
            <a:r>
              <a:rPr lang="en-GB" dirty="0" smtClean="0"/>
              <a:t>Lectures, talks, demonstrations</a:t>
            </a:r>
          </a:p>
          <a:p>
            <a:r>
              <a:rPr lang="en-GB" dirty="0" smtClean="0"/>
              <a:t>Storytelling, performance theatre</a:t>
            </a:r>
          </a:p>
          <a:p>
            <a:r>
              <a:rPr lang="en-GB" dirty="0" smtClean="0"/>
              <a:t>Maps and information</a:t>
            </a:r>
          </a:p>
          <a:p>
            <a:r>
              <a:rPr lang="en-GB" dirty="0" smtClean="0"/>
              <a:t>Leaflets, posters, guidebooks</a:t>
            </a:r>
          </a:p>
          <a:p>
            <a:r>
              <a:rPr lang="en-GB" dirty="0" smtClean="0"/>
              <a:t>Audio Visual, Podcasts,  PCs, Models</a:t>
            </a:r>
          </a:p>
          <a:p>
            <a:r>
              <a:rPr lang="en-GB" dirty="0" smtClean="0"/>
              <a:t>Sculpture, Structures, Music</a:t>
            </a:r>
          </a:p>
          <a:p>
            <a:r>
              <a:rPr lang="en-GB" dirty="0" smtClean="0"/>
              <a:t>Exhibitions, Display, Information,  Museums</a:t>
            </a:r>
            <a:endParaRPr lang="en-GB" dirty="0"/>
          </a:p>
        </p:txBody>
      </p:sp>
    </p:spTree>
    <p:extLst>
      <p:ext uri="{BB962C8B-B14F-4D97-AF65-F5344CB8AC3E}">
        <p14:creationId xmlns:p14="http://schemas.microsoft.com/office/powerpoint/2010/main" val="217492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25" r="4654" b="8609"/>
          <a:stretch/>
        </p:blipFill>
        <p:spPr bwMode="auto">
          <a:xfrm>
            <a:off x="-180528" y="-79826"/>
            <a:ext cx="9324528" cy="693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32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3" r="2997" b="6250"/>
          <a:stretch/>
        </p:blipFill>
        <p:spPr bwMode="auto">
          <a:xfrm>
            <a:off x="22920" y="0"/>
            <a:ext cx="92746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00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512" t="7347"/>
          <a:stretch/>
        </p:blipFill>
        <p:spPr>
          <a:xfrm>
            <a:off x="0" y="0"/>
            <a:ext cx="4747963" cy="686124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080" y="1554105"/>
            <a:ext cx="5004048" cy="3753036"/>
          </a:xfrm>
          <a:prstGeom prst="rect">
            <a:avLst/>
          </a:prstGeom>
        </p:spPr>
      </p:pic>
    </p:spTree>
    <p:extLst>
      <p:ext uri="{BB962C8B-B14F-4D97-AF65-F5344CB8AC3E}">
        <p14:creationId xmlns:p14="http://schemas.microsoft.com/office/powerpoint/2010/main" val="1799264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574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609600"/>
            <a:ext cx="7772400" cy="1219200"/>
          </a:xfrm>
        </p:spPr>
        <p:txBody>
          <a:bodyPr>
            <a:normAutofit/>
          </a:bodyPr>
          <a:lstStyle/>
          <a:p>
            <a:r>
              <a:rPr lang="en-GB" altLang="en-US" dirty="0" smtClean="0">
                <a:latin typeface="Tahoma" pitchFamily="34" charset="0"/>
              </a:rPr>
              <a:t>Planning for Interpretation</a:t>
            </a:r>
            <a:endParaRPr lang="en-GB" altLang="en-US" dirty="0">
              <a:latin typeface="Tahoma" pitchFamily="34" charset="0"/>
            </a:endParaRPr>
          </a:p>
        </p:txBody>
      </p:sp>
      <p:sp>
        <p:nvSpPr>
          <p:cNvPr id="60419" name="Rectangle 3"/>
          <p:cNvSpPr>
            <a:spLocks noGrp="1" noChangeArrowheads="1"/>
          </p:cNvSpPr>
          <p:nvPr>
            <p:ph type="body" idx="1"/>
          </p:nvPr>
        </p:nvSpPr>
        <p:spPr>
          <a:xfrm>
            <a:off x="685800" y="3276600"/>
            <a:ext cx="7772400" cy="2590800"/>
          </a:xfrm>
        </p:spPr>
        <p:txBody>
          <a:bodyPr/>
          <a:lstStyle/>
          <a:p>
            <a:r>
              <a:rPr lang="en-GB" altLang="en-US" dirty="0">
                <a:latin typeface="Arial" charset="0"/>
                <a:cs typeface="Arial" charset="0"/>
              </a:rPr>
              <a:t>Implement the project</a:t>
            </a:r>
          </a:p>
          <a:p>
            <a:r>
              <a:rPr lang="en-GB" altLang="en-US" dirty="0">
                <a:latin typeface="Arial" charset="0"/>
                <a:cs typeface="Arial" charset="0"/>
              </a:rPr>
              <a:t>Manage it</a:t>
            </a:r>
          </a:p>
          <a:p>
            <a:r>
              <a:rPr lang="en-GB" altLang="en-US" dirty="0">
                <a:latin typeface="Arial" charset="0"/>
                <a:cs typeface="Arial" charset="0"/>
              </a:rPr>
              <a:t>Is </a:t>
            </a:r>
            <a:r>
              <a:rPr lang="en-GB" altLang="en-US" dirty="0" smtClean="0">
                <a:latin typeface="Arial" charset="0"/>
                <a:cs typeface="Arial" charset="0"/>
              </a:rPr>
              <a:t>it </a:t>
            </a:r>
            <a:r>
              <a:rPr lang="en-GB" altLang="en-US" dirty="0">
                <a:latin typeface="Arial" charset="0"/>
                <a:cs typeface="Arial" charset="0"/>
              </a:rPr>
              <a:t>sustainable?</a:t>
            </a:r>
          </a:p>
          <a:p>
            <a:endParaRPr lang="en-GB" altLang="en-US" dirty="0">
              <a:latin typeface="Tahoma" pitchFamily="34" charset="0"/>
            </a:endParaRPr>
          </a:p>
        </p:txBody>
      </p:sp>
      <p:sp>
        <p:nvSpPr>
          <p:cNvPr id="60420" name="Text Box 4"/>
          <p:cNvSpPr txBox="1">
            <a:spLocks noChangeArrowheads="1"/>
          </p:cNvSpPr>
          <p:nvPr/>
        </p:nvSpPr>
        <p:spPr bwMode="auto">
          <a:xfrm>
            <a:off x="838200" y="20574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4000"/>
              <a:t>Do it!</a:t>
            </a:r>
          </a:p>
        </p:txBody>
      </p:sp>
    </p:spTree>
    <p:extLst>
      <p:ext uri="{BB962C8B-B14F-4D97-AF65-F5344CB8AC3E}">
        <p14:creationId xmlns:p14="http://schemas.microsoft.com/office/powerpoint/2010/main" val="1530625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09600"/>
            <a:ext cx="7772400" cy="1219200"/>
          </a:xfrm>
        </p:spPr>
        <p:txBody>
          <a:bodyPr>
            <a:normAutofit fontScale="90000"/>
          </a:bodyPr>
          <a:lstStyle/>
          <a:p>
            <a:r>
              <a:rPr lang="en-GB" altLang="en-US" dirty="0" smtClean="0">
                <a:latin typeface="Tahoma" pitchFamily="34" charset="0"/>
              </a:rPr>
              <a:t>Planning for Interpretation</a:t>
            </a:r>
            <a:r>
              <a:rPr lang="en-GB" altLang="en-US" dirty="0">
                <a:latin typeface="Tahoma" pitchFamily="34" charset="0"/>
              </a:rPr>
              <a:t/>
            </a:r>
            <a:br>
              <a:rPr lang="en-GB" altLang="en-US" dirty="0">
                <a:latin typeface="Tahoma" pitchFamily="34" charset="0"/>
              </a:rPr>
            </a:br>
            <a:endParaRPr lang="en-GB" altLang="en-US" dirty="0">
              <a:latin typeface="Tahoma" pitchFamily="34" charset="0"/>
            </a:endParaRPr>
          </a:p>
        </p:txBody>
      </p:sp>
      <p:sp>
        <p:nvSpPr>
          <p:cNvPr id="62467" name="Rectangle 3"/>
          <p:cNvSpPr>
            <a:spLocks noGrp="1" noChangeArrowheads="1"/>
          </p:cNvSpPr>
          <p:nvPr>
            <p:ph type="body" idx="1"/>
          </p:nvPr>
        </p:nvSpPr>
        <p:spPr>
          <a:xfrm>
            <a:off x="685800" y="3276600"/>
            <a:ext cx="7772400" cy="2590800"/>
          </a:xfrm>
        </p:spPr>
        <p:txBody>
          <a:bodyPr/>
          <a:lstStyle/>
          <a:p>
            <a:r>
              <a:rPr lang="en-GB" altLang="en-US" dirty="0">
                <a:latin typeface="Arial" charset="0"/>
                <a:cs typeface="Arial" charset="0"/>
              </a:rPr>
              <a:t>Monitor</a:t>
            </a:r>
          </a:p>
          <a:p>
            <a:r>
              <a:rPr lang="en-GB" altLang="en-US" dirty="0">
                <a:latin typeface="Arial" charset="0"/>
                <a:cs typeface="Arial" charset="0"/>
              </a:rPr>
              <a:t>Evaluate</a:t>
            </a:r>
          </a:p>
          <a:p>
            <a:r>
              <a:rPr lang="en-GB" altLang="en-US" dirty="0">
                <a:latin typeface="Arial" charset="0"/>
                <a:cs typeface="Arial" charset="0"/>
              </a:rPr>
              <a:t>Were your objectives met</a:t>
            </a:r>
            <a:r>
              <a:rPr lang="en-GB" altLang="en-US" dirty="0" smtClean="0">
                <a:latin typeface="Arial" charset="0"/>
                <a:cs typeface="Arial" charset="0"/>
              </a:rPr>
              <a:t>?</a:t>
            </a:r>
          </a:p>
          <a:p>
            <a:r>
              <a:rPr lang="en-GB" altLang="en-US" dirty="0" smtClean="0">
                <a:latin typeface="Arial" charset="0"/>
                <a:cs typeface="Arial" charset="0"/>
              </a:rPr>
              <a:t>How can you improve?</a:t>
            </a:r>
            <a:endParaRPr lang="en-GB" altLang="en-US" dirty="0">
              <a:latin typeface="Arial" charset="0"/>
              <a:cs typeface="Arial" charset="0"/>
            </a:endParaRPr>
          </a:p>
          <a:p>
            <a:endParaRPr lang="en-GB" altLang="en-US" dirty="0">
              <a:latin typeface="Tahoma" pitchFamily="34" charset="0"/>
            </a:endParaRPr>
          </a:p>
        </p:txBody>
      </p:sp>
      <p:sp>
        <p:nvSpPr>
          <p:cNvPr id="62468" name="Text Box 4"/>
          <p:cNvSpPr txBox="1">
            <a:spLocks noChangeArrowheads="1"/>
          </p:cNvSpPr>
          <p:nvPr/>
        </p:nvSpPr>
        <p:spPr bwMode="auto">
          <a:xfrm>
            <a:off x="838200" y="20574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4000"/>
              <a:t>Afterwards</a:t>
            </a:r>
          </a:p>
        </p:txBody>
      </p:sp>
    </p:spTree>
    <p:extLst>
      <p:ext uri="{BB962C8B-B14F-4D97-AF65-F5344CB8AC3E}">
        <p14:creationId xmlns:p14="http://schemas.microsoft.com/office/powerpoint/2010/main" val="408951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a:bodyPr>
          <a:lstStyle/>
          <a:p>
            <a:r>
              <a:rPr lang="en-GB" dirty="0" smtClean="0"/>
              <a:t>What do we understand by</a:t>
            </a:r>
            <a:br>
              <a:rPr lang="en-GB" dirty="0" smtClean="0"/>
            </a:br>
            <a:r>
              <a:rPr lang="en-GB" dirty="0" smtClean="0"/>
              <a:t>Interpretation?</a:t>
            </a:r>
            <a:endParaRPr lang="en-GB" dirty="0"/>
          </a:p>
        </p:txBody>
      </p:sp>
      <p:sp>
        <p:nvSpPr>
          <p:cNvPr id="3" name="Content Placeholder 2"/>
          <p:cNvSpPr>
            <a:spLocks noGrp="1"/>
          </p:cNvSpPr>
          <p:nvPr>
            <p:ph idx="1"/>
          </p:nvPr>
        </p:nvSpPr>
        <p:spPr>
          <a:xfrm>
            <a:off x="457200" y="2708920"/>
            <a:ext cx="8229600" cy="3417243"/>
          </a:xfrm>
        </p:spPr>
        <p:txBody>
          <a:bodyPr/>
          <a:lstStyle/>
          <a:p>
            <a:r>
              <a:rPr lang="en-GB" dirty="0" smtClean="0"/>
              <a:t>Work in groups</a:t>
            </a:r>
          </a:p>
          <a:p>
            <a:r>
              <a:rPr lang="en-GB" dirty="0" smtClean="0"/>
              <a:t>Rank the statements about interpretation according to how much you agree with them</a:t>
            </a:r>
            <a:endParaRPr lang="en-GB" dirty="0"/>
          </a:p>
        </p:txBody>
      </p:sp>
    </p:spTree>
    <p:extLst>
      <p:ext uri="{BB962C8B-B14F-4D97-AF65-F5344CB8AC3E}">
        <p14:creationId xmlns:p14="http://schemas.microsoft.com/office/powerpoint/2010/main" val="380272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a:t>
            </a:r>
            <a:endParaRPr lang="en-GB" dirty="0"/>
          </a:p>
        </p:txBody>
      </p:sp>
      <p:sp>
        <p:nvSpPr>
          <p:cNvPr id="3" name="Content Placeholder 2"/>
          <p:cNvSpPr>
            <a:spLocks noGrp="1"/>
          </p:cNvSpPr>
          <p:nvPr>
            <p:ph idx="1"/>
          </p:nvPr>
        </p:nvSpPr>
        <p:spPr/>
        <p:txBody>
          <a:bodyPr/>
          <a:lstStyle/>
          <a:p>
            <a:r>
              <a:rPr lang="en-GB" dirty="0" smtClean="0"/>
              <a:t>You need to plan carefully before launching into interpretation</a:t>
            </a:r>
          </a:p>
          <a:p>
            <a:r>
              <a:rPr lang="en-GB" dirty="0" smtClean="0"/>
              <a:t>Consider Why, Who, What and How</a:t>
            </a:r>
            <a:endParaRPr lang="en-GB" dirty="0" smtClean="0"/>
          </a:p>
          <a:p>
            <a:endParaRPr lang="en-GB" dirty="0"/>
          </a:p>
          <a:p>
            <a:r>
              <a:rPr lang="en-GB" dirty="0" smtClean="0"/>
              <a:t>Not everything needs interpretation. A beautiful view may be best left as just a beautiful view!</a:t>
            </a:r>
            <a:endParaRPr lang="en-GB" dirty="0"/>
          </a:p>
        </p:txBody>
      </p:sp>
    </p:spTree>
    <p:extLst>
      <p:ext uri="{BB962C8B-B14F-4D97-AF65-F5344CB8AC3E}">
        <p14:creationId xmlns:p14="http://schemas.microsoft.com/office/powerpoint/2010/main" val="1612115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 Site Visit</a:t>
            </a:r>
            <a:endParaRPr lang="en-GB" dirty="0"/>
          </a:p>
        </p:txBody>
      </p:sp>
      <p:sp>
        <p:nvSpPr>
          <p:cNvPr id="3" name="Content Placeholder 2"/>
          <p:cNvSpPr>
            <a:spLocks noGrp="1"/>
          </p:cNvSpPr>
          <p:nvPr>
            <p:ph idx="1"/>
          </p:nvPr>
        </p:nvSpPr>
        <p:spPr/>
        <p:txBody>
          <a:bodyPr>
            <a:noAutofit/>
          </a:bodyPr>
          <a:lstStyle/>
          <a:p>
            <a:pPr marL="0" indent="0">
              <a:buNone/>
            </a:pPr>
            <a:r>
              <a:rPr lang="en-GB" sz="2000" dirty="0"/>
              <a:t>Each person will be assigned to a group. Each group will familiarise themselves with the site, gathering together available information about the potential and constraints of the site, existing facilities and visitor use. Each group will have the same resources available but will have a different target visitor group and a different theme or ‘take home’ message.</a:t>
            </a:r>
          </a:p>
          <a:p>
            <a:pPr marL="0" indent="0">
              <a:buNone/>
            </a:pPr>
            <a:r>
              <a:rPr lang="en-GB" sz="2000" dirty="0"/>
              <a:t> </a:t>
            </a:r>
          </a:p>
          <a:p>
            <a:pPr marL="0" indent="0">
              <a:buNone/>
            </a:pPr>
            <a:r>
              <a:rPr lang="en-GB" sz="2000" dirty="0"/>
              <a:t>You are to produce</a:t>
            </a:r>
          </a:p>
          <a:p>
            <a:pPr lvl="0"/>
            <a:r>
              <a:rPr lang="en-GB" sz="2000" dirty="0"/>
              <a:t>One or two example mock-ups to illustrate your ideas e.g. draft leaflet, panel, exhibition, multi-media presentation or guided walk outline</a:t>
            </a:r>
          </a:p>
          <a:p>
            <a:pPr marL="0" indent="0">
              <a:buNone/>
            </a:pPr>
            <a:r>
              <a:rPr lang="en-GB" sz="2000" dirty="0"/>
              <a:t> </a:t>
            </a:r>
          </a:p>
          <a:p>
            <a:pPr marL="0" indent="0">
              <a:buNone/>
            </a:pPr>
            <a:r>
              <a:rPr lang="en-GB" sz="2000" dirty="0"/>
              <a:t>You should be prepared to present your ideas to the other groups at </a:t>
            </a:r>
            <a:r>
              <a:rPr lang="en-GB" sz="2000" i="1" dirty="0" smtClean="0"/>
              <a:t>16.45</a:t>
            </a:r>
            <a:r>
              <a:rPr lang="en-GB" sz="2000" dirty="0" smtClean="0"/>
              <a:t>, </a:t>
            </a:r>
            <a:r>
              <a:rPr lang="en-GB" sz="2000" dirty="0"/>
              <a:t>but </a:t>
            </a:r>
            <a:r>
              <a:rPr lang="en-GB" sz="2000" b="1" dirty="0"/>
              <a:t>do not</a:t>
            </a:r>
            <a:r>
              <a:rPr lang="en-GB" sz="2000" dirty="0"/>
              <a:t> explicitly say what your theme or ‘take home’ message is. The other groups will comment on what they think it is, together with how appropriate they think your methods are for the site and target audience given.</a:t>
            </a:r>
          </a:p>
          <a:p>
            <a:endParaRPr lang="en-GB" sz="2000" dirty="0"/>
          </a:p>
        </p:txBody>
      </p:sp>
    </p:spTree>
    <p:extLst>
      <p:ext uri="{BB962C8B-B14F-4D97-AF65-F5344CB8AC3E}">
        <p14:creationId xmlns:p14="http://schemas.microsoft.com/office/powerpoint/2010/main" val="2925808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Visit</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a:latin typeface="Arial"/>
                <a:ea typeface="Times New Roman"/>
                <a:cs typeface="Arial"/>
              </a:rPr>
              <a:t>Timings</a:t>
            </a:r>
            <a:r>
              <a:rPr lang="en-GB" b="1" dirty="0" smtClean="0">
                <a:latin typeface="Arial"/>
                <a:ea typeface="Times New Roman"/>
                <a:cs typeface="Arial"/>
              </a:rPr>
              <a:t>:</a:t>
            </a:r>
            <a:endParaRPr lang="en-GB" sz="2800" dirty="0" smtClean="0">
              <a:latin typeface="Arial"/>
              <a:ea typeface="Times New Roman"/>
              <a:cs typeface="Times New Roman"/>
            </a:endParaRPr>
          </a:p>
          <a:p>
            <a:pPr marL="0" indent="0">
              <a:buNone/>
            </a:pPr>
            <a:r>
              <a:rPr lang="en-GB" dirty="0">
                <a:latin typeface="Arial"/>
                <a:ea typeface="Times New Roman"/>
                <a:cs typeface="Arial"/>
              </a:rPr>
              <a:t> </a:t>
            </a:r>
            <a:endParaRPr lang="en-GB" sz="2800" dirty="0">
              <a:latin typeface="Arial"/>
              <a:ea typeface="Times New Roman"/>
              <a:cs typeface="Times New Roman"/>
            </a:endParaRPr>
          </a:p>
          <a:p>
            <a:pPr marL="0" indent="0">
              <a:buNone/>
            </a:pPr>
            <a:r>
              <a:rPr lang="en-GB" sz="3100" dirty="0">
                <a:ea typeface="Times New Roman"/>
                <a:cs typeface="Arial"/>
              </a:rPr>
              <a:t>11.15	Finish session. Coffee break and prepare to depart</a:t>
            </a:r>
            <a:endParaRPr lang="en-GB" sz="3100" dirty="0">
              <a:ea typeface="Times New Roman"/>
              <a:cs typeface="Times New Roman"/>
            </a:endParaRPr>
          </a:p>
          <a:p>
            <a:pPr marL="0" indent="0">
              <a:buNone/>
            </a:pPr>
            <a:r>
              <a:rPr lang="en-GB" sz="3100" dirty="0">
                <a:ea typeface="Times New Roman"/>
                <a:cs typeface="Arial"/>
              </a:rPr>
              <a:t>11.45	Depart for site.</a:t>
            </a:r>
            <a:endParaRPr lang="en-GB" sz="3100" dirty="0">
              <a:ea typeface="Times New Roman"/>
              <a:cs typeface="Times New Roman"/>
            </a:endParaRPr>
          </a:p>
          <a:p>
            <a:pPr marL="0" indent="0">
              <a:buNone/>
            </a:pPr>
            <a:r>
              <a:rPr lang="en-GB" sz="3100" dirty="0">
                <a:ea typeface="Times New Roman"/>
                <a:cs typeface="Arial"/>
              </a:rPr>
              <a:t>12.15	Arrive on site. Explore and identify your interpretation. </a:t>
            </a:r>
            <a:r>
              <a:rPr lang="en-GB" sz="3100" dirty="0" smtClean="0">
                <a:ea typeface="Times New Roman"/>
                <a:cs typeface="Arial"/>
              </a:rPr>
              <a:t>	Packed </a:t>
            </a:r>
            <a:r>
              <a:rPr lang="en-GB" sz="3100" dirty="0">
                <a:ea typeface="Times New Roman"/>
                <a:cs typeface="Arial"/>
              </a:rPr>
              <a:t>lunch.</a:t>
            </a:r>
            <a:endParaRPr lang="en-GB" sz="3100" dirty="0">
              <a:ea typeface="Times New Roman"/>
              <a:cs typeface="Times New Roman"/>
            </a:endParaRPr>
          </a:p>
          <a:p>
            <a:pPr marL="0" indent="0">
              <a:buNone/>
            </a:pPr>
            <a:r>
              <a:rPr lang="en-GB" sz="3100" dirty="0">
                <a:ea typeface="Times New Roman"/>
                <a:cs typeface="Arial"/>
              </a:rPr>
              <a:t>13.45	Leave site</a:t>
            </a:r>
            <a:endParaRPr lang="en-GB" sz="3100" dirty="0">
              <a:ea typeface="Times New Roman"/>
              <a:cs typeface="Times New Roman"/>
            </a:endParaRPr>
          </a:p>
          <a:p>
            <a:pPr marL="0" indent="0">
              <a:buNone/>
            </a:pPr>
            <a:r>
              <a:rPr lang="en-GB" sz="3100" dirty="0">
                <a:ea typeface="Times New Roman"/>
                <a:cs typeface="Arial"/>
              </a:rPr>
              <a:t>14.15	Arrive at training venue. Return to training room.</a:t>
            </a:r>
            <a:endParaRPr lang="en-GB" sz="3100" dirty="0">
              <a:ea typeface="Times New Roman"/>
              <a:cs typeface="Times New Roman"/>
            </a:endParaRPr>
          </a:p>
          <a:p>
            <a:pPr marL="914400" lvl="2" indent="0">
              <a:buNone/>
            </a:pPr>
            <a:r>
              <a:rPr lang="en-GB" sz="3100" dirty="0" smtClean="0">
                <a:ea typeface="Times New Roman"/>
                <a:cs typeface="Arial"/>
              </a:rPr>
              <a:t>Short </a:t>
            </a:r>
            <a:r>
              <a:rPr lang="en-GB" sz="3100" dirty="0">
                <a:ea typeface="Times New Roman"/>
                <a:cs typeface="Arial"/>
              </a:rPr>
              <a:t>session on presentation skills. Information to be used in delivering your talk about your interpretation.</a:t>
            </a:r>
            <a:endParaRPr lang="en-GB" sz="3100" dirty="0">
              <a:ea typeface="Times New Roman"/>
              <a:cs typeface="Times New Roman"/>
            </a:endParaRPr>
          </a:p>
          <a:p>
            <a:pPr marL="0" indent="0">
              <a:buNone/>
            </a:pPr>
            <a:r>
              <a:rPr lang="en-GB" sz="3100" dirty="0">
                <a:ea typeface="Times New Roman"/>
                <a:cs typeface="Arial"/>
              </a:rPr>
              <a:t>14.45	Time to prepare</a:t>
            </a:r>
            <a:endParaRPr lang="en-GB" sz="3100" dirty="0">
              <a:ea typeface="Times New Roman"/>
              <a:cs typeface="Times New Roman"/>
            </a:endParaRPr>
          </a:p>
          <a:p>
            <a:pPr marL="0" indent="0">
              <a:buNone/>
            </a:pPr>
            <a:r>
              <a:rPr lang="en-GB" sz="3100" dirty="0">
                <a:ea typeface="Times New Roman"/>
                <a:cs typeface="Arial"/>
              </a:rPr>
              <a:t>16.45	Presentation of interpretation ideas</a:t>
            </a:r>
            <a:endParaRPr lang="en-GB" sz="3100" dirty="0">
              <a:ea typeface="Times New Roman"/>
              <a:cs typeface="Times New Roman"/>
            </a:endParaRPr>
          </a:p>
          <a:p>
            <a:endParaRPr lang="en-GB" dirty="0"/>
          </a:p>
        </p:txBody>
      </p:sp>
    </p:spTree>
    <p:extLst>
      <p:ext uri="{BB962C8B-B14F-4D97-AF65-F5344CB8AC3E}">
        <p14:creationId xmlns:p14="http://schemas.microsoft.com/office/powerpoint/2010/main" val="190081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Interpretation?</a:t>
            </a:r>
            <a:endParaRPr lang="en-GB" dirty="0"/>
          </a:p>
        </p:txBody>
      </p:sp>
      <p:sp>
        <p:nvSpPr>
          <p:cNvPr id="3" name="Content Placeholder 2"/>
          <p:cNvSpPr>
            <a:spLocks noGrp="1"/>
          </p:cNvSpPr>
          <p:nvPr>
            <p:ph idx="1"/>
          </p:nvPr>
        </p:nvSpPr>
        <p:spPr/>
        <p:txBody>
          <a:bodyPr/>
          <a:lstStyle/>
          <a:p>
            <a:pPr marL="0" indent="0">
              <a:buNone/>
            </a:pPr>
            <a:r>
              <a:rPr lang="en-GB" dirty="0"/>
              <a:t>Interpretation is primarily a communication process that helps people  make sense of, and understand more about, your site, collection or event</a:t>
            </a:r>
            <a:r>
              <a:rPr lang="en-GB" dirty="0" smtClean="0"/>
              <a:t>.</a:t>
            </a:r>
          </a:p>
          <a:p>
            <a:endParaRPr lang="en-GB" dirty="0"/>
          </a:p>
          <a:p>
            <a:pPr marL="0" indent="0" algn="r">
              <a:buNone/>
            </a:pPr>
            <a:r>
              <a:rPr lang="en-GB" dirty="0" smtClean="0"/>
              <a:t>Association for Heritage Interpretation</a:t>
            </a:r>
            <a:endParaRPr lang="en-GB" dirty="0"/>
          </a:p>
        </p:txBody>
      </p:sp>
    </p:spTree>
    <p:extLst>
      <p:ext uri="{BB962C8B-B14F-4D97-AF65-F5344CB8AC3E}">
        <p14:creationId xmlns:p14="http://schemas.microsoft.com/office/powerpoint/2010/main" val="1471717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Interpretation?</a:t>
            </a:r>
            <a:endParaRPr lang="en-GB" dirty="0"/>
          </a:p>
        </p:txBody>
      </p:sp>
      <p:sp>
        <p:nvSpPr>
          <p:cNvPr id="3" name="Content Placeholder 2"/>
          <p:cNvSpPr>
            <a:spLocks noGrp="1"/>
          </p:cNvSpPr>
          <p:nvPr>
            <p:ph idx="1"/>
          </p:nvPr>
        </p:nvSpPr>
        <p:spPr/>
        <p:txBody>
          <a:bodyPr>
            <a:normAutofit/>
          </a:bodyPr>
          <a:lstStyle/>
          <a:p>
            <a:pPr marL="0" indent="0">
              <a:buNone/>
            </a:pPr>
            <a:r>
              <a:rPr lang="en-GB" dirty="0"/>
              <a:t>The chief aim of interpretation is not instruction, but provocation.</a:t>
            </a:r>
          </a:p>
          <a:p>
            <a:endParaRPr lang="en-GB" dirty="0"/>
          </a:p>
          <a:p>
            <a:pPr marL="0" indent="0">
              <a:buNone/>
            </a:pPr>
            <a:r>
              <a:rPr lang="en-GB" dirty="0"/>
              <a:t>Any interpretation that does not somehow relate what is being displayed or described to something within the personality or experience of the visitor will be sterile</a:t>
            </a:r>
            <a:r>
              <a:rPr lang="en-GB" dirty="0" smtClean="0"/>
              <a:t>.</a:t>
            </a:r>
            <a:r>
              <a:rPr lang="en-GB" dirty="0"/>
              <a:t>	</a:t>
            </a:r>
            <a:endParaRPr lang="en-GB" dirty="0" smtClean="0"/>
          </a:p>
          <a:p>
            <a:pPr marL="0" indent="0" algn="r">
              <a:buNone/>
            </a:pPr>
            <a:r>
              <a:rPr lang="en-GB" dirty="0"/>
              <a:t>					</a:t>
            </a:r>
            <a:r>
              <a:rPr lang="en-GB" dirty="0" smtClean="0"/>
              <a:t>Freeman </a:t>
            </a:r>
            <a:r>
              <a:rPr lang="en-GB" dirty="0"/>
              <a:t>Tilden</a:t>
            </a:r>
          </a:p>
          <a:p>
            <a:endParaRPr lang="en-GB" dirty="0"/>
          </a:p>
        </p:txBody>
      </p:sp>
    </p:spTree>
    <p:extLst>
      <p:ext uri="{BB962C8B-B14F-4D97-AF65-F5344CB8AC3E}">
        <p14:creationId xmlns:p14="http://schemas.microsoft.com/office/powerpoint/2010/main" val="40195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09600"/>
            <a:ext cx="7772400" cy="1219200"/>
          </a:xfrm>
        </p:spPr>
        <p:txBody>
          <a:bodyPr>
            <a:normAutofit fontScale="90000"/>
          </a:bodyPr>
          <a:lstStyle/>
          <a:p>
            <a:r>
              <a:rPr lang="en-GB" altLang="en-US" dirty="0" smtClean="0">
                <a:latin typeface="Tahoma" pitchFamily="34" charset="0"/>
              </a:rPr>
              <a:t>Planning for Interpretation</a:t>
            </a:r>
            <a:r>
              <a:rPr lang="en-GB" altLang="en-US" dirty="0">
                <a:latin typeface="Tahoma" pitchFamily="34" charset="0"/>
              </a:rPr>
              <a:t/>
            </a:r>
            <a:br>
              <a:rPr lang="en-GB" altLang="en-US" dirty="0">
                <a:latin typeface="Tahoma" pitchFamily="34" charset="0"/>
              </a:rPr>
            </a:br>
            <a:endParaRPr lang="en-GB" altLang="en-US" dirty="0">
              <a:latin typeface="Tahoma" pitchFamily="34" charset="0"/>
            </a:endParaRPr>
          </a:p>
        </p:txBody>
      </p:sp>
      <p:sp>
        <p:nvSpPr>
          <p:cNvPr id="56323" name="Rectangle 3"/>
          <p:cNvSpPr>
            <a:spLocks noGrp="1" noChangeArrowheads="1"/>
          </p:cNvSpPr>
          <p:nvPr>
            <p:ph type="body" idx="1"/>
          </p:nvPr>
        </p:nvSpPr>
        <p:spPr>
          <a:xfrm>
            <a:off x="685800" y="3200400"/>
            <a:ext cx="7772400" cy="2667000"/>
          </a:xfrm>
        </p:spPr>
        <p:txBody>
          <a:bodyPr/>
          <a:lstStyle/>
          <a:p>
            <a:r>
              <a:rPr lang="en-GB" altLang="en-US" b="1" dirty="0">
                <a:solidFill>
                  <a:srgbClr val="FFFF00"/>
                </a:solidFill>
                <a:latin typeface="Arial" charset="0"/>
                <a:cs typeface="Arial" charset="0"/>
              </a:rPr>
              <a:t>Why</a:t>
            </a:r>
            <a:r>
              <a:rPr lang="en-GB" altLang="en-US" dirty="0">
                <a:latin typeface="Arial" charset="0"/>
                <a:cs typeface="Arial" charset="0"/>
              </a:rPr>
              <a:t> is interpretation needed?</a:t>
            </a:r>
          </a:p>
          <a:p>
            <a:r>
              <a:rPr lang="en-GB" altLang="en-US" b="1" dirty="0">
                <a:solidFill>
                  <a:srgbClr val="FFFF00"/>
                </a:solidFill>
                <a:latin typeface="Arial" charset="0"/>
                <a:cs typeface="Arial" charset="0"/>
              </a:rPr>
              <a:t>Who</a:t>
            </a:r>
            <a:r>
              <a:rPr lang="en-GB" altLang="en-US" dirty="0">
                <a:latin typeface="Arial" charset="0"/>
                <a:cs typeface="Arial" charset="0"/>
              </a:rPr>
              <a:t> is it for?</a:t>
            </a:r>
          </a:p>
          <a:p>
            <a:r>
              <a:rPr lang="en-GB" altLang="en-US" b="1" dirty="0">
                <a:solidFill>
                  <a:srgbClr val="FFFF00"/>
                </a:solidFill>
                <a:latin typeface="Arial" charset="0"/>
                <a:cs typeface="Arial" charset="0"/>
              </a:rPr>
              <a:t>What</a:t>
            </a:r>
            <a:r>
              <a:rPr lang="en-GB" altLang="en-US" dirty="0">
                <a:latin typeface="Arial" charset="0"/>
                <a:cs typeface="Arial" charset="0"/>
              </a:rPr>
              <a:t> are you going to interpret</a:t>
            </a:r>
            <a:r>
              <a:rPr lang="en-GB" altLang="en-US" dirty="0" smtClean="0">
                <a:latin typeface="Arial" charset="0"/>
                <a:cs typeface="Arial" charset="0"/>
              </a:rPr>
              <a:t>?</a:t>
            </a:r>
          </a:p>
          <a:p>
            <a:r>
              <a:rPr lang="en-GB" altLang="en-US" b="1" dirty="0" smtClean="0">
                <a:solidFill>
                  <a:srgbClr val="FFFF00"/>
                </a:solidFill>
                <a:latin typeface="Arial" charset="0"/>
                <a:cs typeface="Arial" charset="0"/>
              </a:rPr>
              <a:t>How</a:t>
            </a:r>
            <a:r>
              <a:rPr lang="en-GB" altLang="en-US" dirty="0" smtClean="0">
                <a:latin typeface="Arial" charset="0"/>
                <a:cs typeface="Arial" charset="0"/>
              </a:rPr>
              <a:t> are you going to do it?</a:t>
            </a:r>
            <a:endParaRPr lang="en-GB" altLang="en-US" dirty="0">
              <a:latin typeface="Arial" charset="0"/>
              <a:cs typeface="Arial" charset="0"/>
            </a:endParaRPr>
          </a:p>
          <a:p>
            <a:pPr>
              <a:buFontTx/>
              <a:buNone/>
            </a:pPr>
            <a:endParaRPr lang="en-GB" altLang="en-US" dirty="0">
              <a:latin typeface="Tahoma" pitchFamily="34" charset="0"/>
            </a:endParaRPr>
          </a:p>
        </p:txBody>
      </p:sp>
      <p:sp>
        <p:nvSpPr>
          <p:cNvPr id="56324" name="Text Box 4"/>
          <p:cNvSpPr txBox="1">
            <a:spLocks noChangeArrowheads="1"/>
          </p:cNvSpPr>
          <p:nvPr/>
        </p:nvSpPr>
        <p:spPr bwMode="auto">
          <a:xfrm>
            <a:off x="762000" y="2133600"/>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4000"/>
              <a:t>Planning</a:t>
            </a:r>
          </a:p>
        </p:txBody>
      </p:sp>
    </p:spTree>
    <p:extLst>
      <p:ext uri="{BB962C8B-B14F-4D97-AF65-F5344CB8AC3E}">
        <p14:creationId xmlns:p14="http://schemas.microsoft.com/office/powerpoint/2010/main" val="360064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87824" y="116632"/>
            <a:ext cx="3354809"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Why are you doing this?</a:t>
            </a:r>
          </a:p>
          <a:p>
            <a:pPr algn="ctr"/>
            <a:r>
              <a:rPr lang="en-GB" dirty="0" smtClean="0"/>
              <a:t>Understanding? </a:t>
            </a:r>
          </a:p>
          <a:p>
            <a:pPr algn="ctr"/>
            <a:r>
              <a:rPr lang="en-GB" dirty="0" smtClean="0"/>
              <a:t>Management of site/visitors?</a:t>
            </a:r>
          </a:p>
          <a:p>
            <a:pPr algn="ctr"/>
            <a:endParaRPr lang="en-GB" dirty="0"/>
          </a:p>
        </p:txBody>
      </p:sp>
      <p:sp>
        <p:nvSpPr>
          <p:cNvPr id="8" name="Rounded Rectangle 7"/>
          <p:cNvSpPr/>
          <p:nvPr/>
        </p:nvSpPr>
        <p:spPr>
          <a:xfrm>
            <a:off x="5436096" y="1556792"/>
            <a:ext cx="3423500"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Who is it for?</a:t>
            </a:r>
          </a:p>
          <a:p>
            <a:pPr algn="ctr"/>
            <a:r>
              <a:rPr lang="en-GB" dirty="0" smtClean="0"/>
              <a:t>Think about your visitors:</a:t>
            </a:r>
          </a:p>
          <a:p>
            <a:pPr algn="ctr"/>
            <a:r>
              <a:rPr lang="en-GB" dirty="0" smtClean="0"/>
              <a:t>Number, characteristics,</a:t>
            </a:r>
          </a:p>
          <a:p>
            <a:pPr algn="ctr"/>
            <a:r>
              <a:rPr lang="en-GB" dirty="0" smtClean="0"/>
              <a:t>Interests, time available</a:t>
            </a:r>
            <a:endParaRPr lang="en-GB" dirty="0"/>
          </a:p>
        </p:txBody>
      </p:sp>
      <p:sp>
        <p:nvSpPr>
          <p:cNvPr id="9" name="Rounded Rectangle 8"/>
          <p:cNvSpPr/>
          <p:nvPr/>
        </p:nvSpPr>
        <p:spPr>
          <a:xfrm>
            <a:off x="179512" y="1556792"/>
            <a:ext cx="3384376"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What will you interpret?</a:t>
            </a:r>
          </a:p>
          <a:p>
            <a:pPr algn="ctr"/>
            <a:r>
              <a:rPr lang="en-GB" dirty="0" smtClean="0"/>
              <a:t>Think about:</a:t>
            </a:r>
          </a:p>
          <a:p>
            <a:pPr algn="ctr"/>
            <a:r>
              <a:rPr lang="en-GB" dirty="0" smtClean="0"/>
              <a:t>Features, Unique stories</a:t>
            </a:r>
          </a:p>
          <a:p>
            <a:pPr algn="ctr"/>
            <a:r>
              <a:rPr lang="en-GB" dirty="0" smtClean="0"/>
              <a:t>Accessibility, Themes</a:t>
            </a:r>
            <a:endParaRPr lang="en-GB" dirty="0"/>
          </a:p>
        </p:txBody>
      </p:sp>
      <p:sp>
        <p:nvSpPr>
          <p:cNvPr id="10" name="Rounded Rectangle 9"/>
          <p:cNvSpPr/>
          <p:nvPr/>
        </p:nvSpPr>
        <p:spPr>
          <a:xfrm>
            <a:off x="2555776" y="3068960"/>
            <a:ext cx="4392487"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How will you do it?</a:t>
            </a:r>
          </a:p>
          <a:p>
            <a:pPr algn="ctr"/>
            <a:r>
              <a:rPr lang="en-GB" dirty="0" smtClean="0"/>
              <a:t>Choice, location &amp; timing of media?</a:t>
            </a:r>
          </a:p>
          <a:p>
            <a:pPr algn="ctr"/>
            <a:r>
              <a:rPr lang="en-GB" dirty="0" smtClean="0"/>
              <a:t>Different themes for different places?</a:t>
            </a:r>
          </a:p>
          <a:p>
            <a:pPr algn="ctr"/>
            <a:r>
              <a:rPr lang="en-GB" dirty="0" smtClean="0"/>
              <a:t>Your objectives? </a:t>
            </a:r>
            <a:endParaRPr lang="en-GB" dirty="0"/>
          </a:p>
        </p:txBody>
      </p:sp>
      <p:sp>
        <p:nvSpPr>
          <p:cNvPr id="11" name="Rounded Rectangle 10"/>
          <p:cNvSpPr/>
          <p:nvPr/>
        </p:nvSpPr>
        <p:spPr>
          <a:xfrm>
            <a:off x="2555776" y="5661248"/>
            <a:ext cx="4392486"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Monitoring and Evaluation</a:t>
            </a:r>
          </a:p>
          <a:p>
            <a:pPr algn="ctr"/>
            <a:r>
              <a:rPr lang="en-GB" dirty="0" smtClean="0"/>
              <a:t>Is it working? Does it achieve your aim?</a:t>
            </a:r>
          </a:p>
          <a:p>
            <a:pPr algn="ctr"/>
            <a:r>
              <a:rPr lang="en-GB" dirty="0" smtClean="0"/>
              <a:t>How can you improve</a:t>
            </a:r>
            <a:endParaRPr lang="en-GB" dirty="0"/>
          </a:p>
        </p:txBody>
      </p:sp>
      <p:sp>
        <p:nvSpPr>
          <p:cNvPr id="12" name="Rounded Rectangle 11"/>
          <p:cNvSpPr/>
          <p:nvPr/>
        </p:nvSpPr>
        <p:spPr>
          <a:xfrm>
            <a:off x="2555775" y="4365104"/>
            <a:ext cx="4392487"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How will it be managed?</a:t>
            </a:r>
          </a:p>
          <a:p>
            <a:pPr algn="ctr"/>
            <a:r>
              <a:rPr lang="en-GB" dirty="0" smtClean="0"/>
              <a:t>Staffing? Skills? Maintenance?</a:t>
            </a:r>
          </a:p>
          <a:p>
            <a:pPr algn="ctr"/>
            <a:r>
              <a:rPr lang="en-GB" dirty="0" smtClean="0"/>
              <a:t>Materials? Building? Funding?</a:t>
            </a:r>
            <a:endParaRPr lang="en-GB" dirty="0"/>
          </a:p>
        </p:txBody>
      </p:sp>
      <p:sp>
        <p:nvSpPr>
          <p:cNvPr id="7" name="TextBox 6"/>
          <p:cNvSpPr txBox="1"/>
          <p:nvPr/>
        </p:nvSpPr>
        <p:spPr>
          <a:xfrm>
            <a:off x="179512" y="116632"/>
            <a:ext cx="2592288" cy="954107"/>
          </a:xfrm>
          <a:prstGeom prst="rect">
            <a:avLst/>
          </a:prstGeom>
          <a:noFill/>
        </p:spPr>
        <p:txBody>
          <a:bodyPr wrap="square" rtlCol="0">
            <a:spAutoFit/>
          </a:bodyPr>
          <a:lstStyle/>
          <a:p>
            <a:r>
              <a:rPr lang="en-GB" sz="2800" dirty="0" smtClean="0"/>
              <a:t>Planning  for  Interpretation</a:t>
            </a:r>
            <a:endParaRPr lang="en-GB" sz="2800" dirty="0"/>
          </a:p>
        </p:txBody>
      </p:sp>
      <p:sp>
        <p:nvSpPr>
          <p:cNvPr id="13" name="TextBox 12"/>
          <p:cNvSpPr txBox="1"/>
          <p:nvPr/>
        </p:nvSpPr>
        <p:spPr>
          <a:xfrm>
            <a:off x="6732240" y="0"/>
            <a:ext cx="2394325" cy="1200329"/>
          </a:xfrm>
          <a:prstGeom prst="rect">
            <a:avLst/>
          </a:prstGeom>
          <a:noFill/>
        </p:spPr>
        <p:txBody>
          <a:bodyPr wrap="square" rtlCol="0">
            <a:spAutoFit/>
          </a:bodyPr>
          <a:lstStyle/>
          <a:p>
            <a:r>
              <a:rPr lang="en-GB" dirty="0" smtClean="0"/>
              <a:t>From: A Sense of Place.</a:t>
            </a:r>
          </a:p>
          <a:p>
            <a:r>
              <a:rPr lang="en-GB" dirty="0" smtClean="0"/>
              <a:t>An Interpretive Planning Handbook.</a:t>
            </a:r>
          </a:p>
          <a:p>
            <a:r>
              <a:rPr lang="en-GB" dirty="0" smtClean="0"/>
              <a:t>Editor:  J. Carter</a:t>
            </a:r>
            <a:endParaRPr lang="en-GB" dirty="0"/>
          </a:p>
        </p:txBody>
      </p:sp>
      <p:sp>
        <p:nvSpPr>
          <p:cNvPr id="14" name="Quad Arrow 13"/>
          <p:cNvSpPr/>
          <p:nvPr/>
        </p:nvSpPr>
        <p:spPr>
          <a:xfrm>
            <a:off x="3707904" y="1556792"/>
            <a:ext cx="1512168" cy="1368152"/>
          </a:xfrm>
          <a:prstGeom prst="quad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Bent-Up Arrow 14"/>
          <p:cNvSpPr/>
          <p:nvPr/>
        </p:nvSpPr>
        <p:spPr>
          <a:xfrm>
            <a:off x="7147846" y="2924944"/>
            <a:ext cx="1888650" cy="3528392"/>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Up Arrow 16"/>
          <p:cNvSpPr/>
          <p:nvPr/>
        </p:nvSpPr>
        <p:spPr>
          <a:xfrm>
            <a:off x="263226" y="2860159"/>
            <a:ext cx="2148533" cy="3528392"/>
          </a:xfrm>
          <a:prstGeom prst="bentUpArrow">
            <a:avLst/>
          </a:prstGeom>
          <a:solidFill>
            <a:schemeClr val="tx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1043608" y="4624355"/>
            <a:ext cx="1296143" cy="8928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1043608" y="3364003"/>
            <a:ext cx="1296143" cy="8928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7092281" y="3359187"/>
            <a:ext cx="1296143" cy="892877"/>
          </a:xfrm>
          <a:prstGeom prst="rightArrow">
            <a:avLst/>
          </a:prstGeom>
          <a:solidFill>
            <a:schemeClr val="tx1"/>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1388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Why</a:t>
            </a:r>
            <a:r>
              <a:rPr lang="en-GB" dirty="0" smtClean="0"/>
              <a:t> are you doing it?</a:t>
            </a:r>
            <a:endParaRPr lang="en-GB" dirty="0"/>
          </a:p>
        </p:txBody>
      </p:sp>
      <p:sp>
        <p:nvSpPr>
          <p:cNvPr id="3" name="Content Placeholder 2"/>
          <p:cNvSpPr>
            <a:spLocks noGrp="1"/>
          </p:cNvSpPr>
          <p:nvPr>
            <p:ph idx="1"/>
          </p:nvPr>
        </p:nvSpPr>
        <p:spPr>
          <a:xfrm>
            <a:off x="323528" y="1628800"/>
            <a:ext cx="8640960" cy="4525963"/>
          </a:xfrm>
        </p:spPr>
        <p:txBody>
          <a:bodyPr>
            <a:normAutofit lnSpcReduction="10000"/>
          </a:bodyPr>
          <a:lstStyle/>
          <a:p>
            <a:r>
              <a:rPr lang="en-GB" dirty="0" smtClean="0"/>
              <a:t>This is really important</a:t>
            </a:r>
          </a:p>
          <a:p>
            <a:r>
              <a:rPr lang="en-GB" dirty="0" smtClean="0"/>
              <a:t>It can be part of heritage management, tourism and community development (for example)</a:t>
            </a:r>
          </a:p>
          <a:p>
            <a:r>
              <a:rPr lang="en-GB" dirty="0" smtClean="0"/>
              <a:t>Define your aims at the start and agree on them</a:t>
            </a:r>
          </a:p>
          <a:p>
            <a:r>
              <a:rPr lang="en-GB" dirty="0" smtClean="0"/>
              <a:t>For example, visitor management aims may be about where your encourage people to go, at what time, and what services they will find there</a:t>
            </a:r>
          </a:p>
          <a:p>
            <a:r>
              <a:rPr lang="en-GB" dirty="0" smtClean="0"/>
              <a:t>Don’t forget there must be something of interest though!</a:t>
            </a:r>
            <a:endParaRPr lang="en-GB" dirty="0"/>
          </a:p>
        </p:txBody>
      </p:sp>
    </p:spTree>
    <p:extLst>
      <p:ext uri="{BB962C8B-B14F-4D97-AF65-F5344CB8AC3E}">
        <p14:creationId xmlns:p14="http://schemas.microsoft.com/office/powerpoint/2010/main" val="2075071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FF00"/>
                </a:solidFill>
              </a:rPr>
              <a:t>Who</a:t>
            </a:r>
            <a:r>
              <a:rPr lang="en-GB" dirty="0" smtClean="0"/>
              <a:t> are you doing it for?</a:t>
            </a:r>
            <a:endParaRPr lang="en-GB" dirty="0"/>
          </a:p>
        </p:txBody>
      </p:sp>
      <p:sp>
        <p:nvSpPr>
          <p:cNvPr id="4" name="Content Placeholder 3"/>
          <p:cNvSpPr>
            <a:spLocks noGrp="1"/>
          </p:cNvSpPr>
          <p:nvPr>
            <p:ph idx="1"/>
          </p:nvPr>
        </p:nvSpPr>
        <p:spPr>
          <a:xfrm>
            <a:off x="251520" y="1600200"/>
            <a:ext cx="8712968" cy="4997152"/>
          </a:xfrm>
        </p:spPr>
        <p:txBody>
          <a:bodyPr>
            <a:normAutofit fontScale="92500" lnSpcReduction="20000"/>
          </a:bodyPr>
          <a:lstStyle/>
          <a:p>
            <a:pPr marL="0" lvl="0" indent="0">
              <a:buNone/>
            </a:pPr>
            <a:r>
              <a:rPr lang="en-GB" dirty="0">
                <a:solidFill>
                  <a:prstClr val="white"/>
                </a:solidFill>
              </a:rPr>
              <a:t>In groups, think of possible groups coming to a site, and what they might want from that site. Think of at least 2 in your group</a:t>
            </a:r>
          </a:p>
          <a:p>
            <a:r>
              <a:rPr lang="en-GB" dirty="0" smtClean="0"/>
              <a:t>Remember most people are just there to enjoy themselves, not to learn</a:t>
            </a:r>
          </a:p>
          <a:p>
            <a:pPr marL="0" indent="0">
              <a:buNone/>
            </a:pPr>
            <a:r>
              <a:rPr lang="en-GB" dirty="0" smtClean="0"/>
              <a:t>Think about:-</a:t>
            </a:r>
          </a:p>
          <a:p>
            <a:r>
              <a:rPr lang="en-GB" dirty="0" smtClean="0"/>
              <a:t>Who they are – children? Locals? Grandparents?</a:t>
            </a:r>
          </a:p>
          <a:p>
            <a:r>
              <a:rPr lang="en-GB" dirty="0" smtClean="0"/>
              <a:t>What they are expecting? All these will want something different. </a:t>
            </a:r>
          </a:p>
          <a:p>
            <a:r>
              <a:rPr lang="en-GB" dirty="0" smtClean="0"/>
              <a:t>What do they already know about your site?</a:t>
            </a:r>
          </a:p>
          <a:p>
            <a:r>
              <a:rPr lang="en-GB" dirty="0" smtClean="0"/>
              <a:t>How long will they stay?</a:t>
            </a:r>
            <a:endParaRPr lang="en-GB" dirty="0"/>
          </a:p>
        </p:txBody>
      </p:sp>
    </p:spTree>
    <p:extLst>
      <p:ext uri="{BB962C8B-B14F-4D97-AF65-F5344CB8AC3E}">
        <p14:creationId xmlns:p14="http://schemas.microsoft.com/office/powerpoint/2010/main" val="47537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FF00"/>
                </a:solidFill>
              </a:rPr>
              <a:t>What</a:t>
            </a:r>
            <a:r>
              <a:rPr lang="en-GB" dirty="0" smtClean="0"/>
              <a:t> has my site got to offer?</a:t>
            </a:r>
            <a:endParaRPr lang="en-GB" dirty="0"/>
          </a:p>
        </p:txBody>
      </p:sp>
      <p:sp>
        <p:nvSpPr>
          <p:cNvPr id="5" name="Content Placeholder 4"/>
          <p:cNvSpPr>
            <a:spLocks noGrp="1"/>
          </p:cNvSpPr>
          <p:nvPr>
            <p:ph sz="half" idx="1"/>
          </p:nvPr>
        </p:nvSpPr>
        <p:spPr>
          <a:xfrm>
            <a:off x="179512" y="1600200"/>
            <a:ext cx="4176464" cy="4853136"/>
          </a:xfrm>
        </p:spPr>
        <p:txBody>
          <a:bodyPr>
            <a:normAutofit lnSpcReduction="10000"/>
          </a:bodyPr>
          <a:lstStyle/>
          <a:p>
            <a:r>
              <a:rPr lang="en-GB" dirty="0" smtClean="0"/>
              <a:t>General Features</a:t>
            </a:r>
          </a:p>
          <a:p>
            <a:r>
              <a:rPr lang="en-GB" dirty="0" smtClean="0"/>
              <a:t>Physical Features</a:t>
            </a:r>
          </a:p>
          <a:p>
            <a:r>
              <a:rPr lang="en-GB" dirty="0" smtClean="0"/>
              <a:t>Built environment &amp; human activity</a:t>
            </a:r>
          </a:p>
          <a:p>
            <a:r>
              <a:rPr lang="en-GB" dirty="0" smtClean="0"/>
              <a:t>Flora and Fauna</a:t>
            </a:r>
          </a:p>
          <a:p>
            <a:r>
              <a:rPr lang="en-GB" dirty="0" smtClean="0"/>
              <a:t>Folklore</a:t>
            </a:r>
            <a:endParaRPr lang="en-GB" dirty="0"/>
          </a:p>
          <a:p>
            <a:r>
              <a:rPr lang="en-GB" dirty="0" smtClean="0"/>
              <a:t>History</a:t>
            </a:r>
          </a:p>
          <a:p>
            <a:r>
              <a:rPr lang="en-GB" dirty="0" smtClean="0"/>
              <a:t>Here and Now</a:t>
            </a:r>
          </a:p>
          <a:p>
            <a:r>
              <a:rPr lang="en-GB" dirty="0" smtClean="0"/>
              <a:t>Fragility and Safety</a:t>
            </a:r>
          </a:p>
        </p:txBody>
      </p:sp>
      <p:sp>
        <p:nvSpPr>
          <p:cNvPr id="6" name="Content Placeholder 5"/>
          <p:cNvSpPr>
            <a:spLocks noGrp="1"/>
          </p:cNvSpPr>
          <p:nvPr>
            <p:ph sz="half" idx="2"/>
          </p:nvPr>
        </p:nvSpPr>
        <p:spPr>
          <a:xfrm>
            <a:off x="4355976" y="1600201"/>
            <a:ext cx="4788024" cy="4493096"/>
          </a:xfrm>
        </p:spPr>
        <p:txBody>
          <a:bodyPr>
            <a:normAutofit lnSpcReduction="10000"/>
          </a:bodyPr>
          <a:lstStyle/>
          <a:p>
            <a:pPr marL="0" indent="0">
              <a:buNone/>
            </a:pPr>
            <a:r>
              <a:rPr lang="en-GB" dirty="0" smtClean="0"/>
              <a:t>What’s special or stands out?</a:t>
            </a:r>
          </a:p>
          <a:p>
            <a:pPr marL="0" indent="0">
              <a:buNone/>
            </a:pPr>
            <a:r>
              <a:rPr lang="en-GB" dirty="0" smtClean="0"/>
              <a:t>Views, geology, accessibility? </a:t>
            </a:r>
          </a:p>
          <a:p>
            <a:pPr marL="0" indent="0">
              <a:buNone/>
            </a:pPr>
            <a:r>
              <a:rPr lang="en-GB" dirty="0" smtClean="0"/>
              <a:t>Any interesting buildings? What have people done here?</a:t>
            </a:r>
          </a:p>
          <a:p>
            <a:pPr marL="0" indent="0">
              <a:buNone/>
            </a:pPr>
            <a:r>
              <a:rPr lang="en-GB" dirty="0" smtClean="0"/>
              <a:t>Species, habitats, seasons?</a:t>
            </a:r>
          </a:p>
          <a:p>
            <a:pPr marL="0" indent="0">
              <a:buNone/>
            </a:pPr>
            <a:r>
              <a:rPr lang="en-GB" dirty="0" smtClean="0"/>
              <a:t>Any old legends/myths?</a:t>
            </a:r>
          </a:p>
          <a:p>
            <a:pPr marL="0" indent="0">
              <a:buNone/>
            </a:pPr>
            <a:r>
              <a:rPr lang="en-GB" dirty="0" smtClean="0"/>
              <a:t>Old maps, photos, drawings?</a:t>
            </a:r>
          </a:p>
          <a:p>
            <a:pPr marL="0" indent="0">
              <a:buNone/>
            </a:pPr>
            <a:r>
              <a:rPr lang="en-GB" dirty="0" smtClean="0"/>
              <a:t>What’s happening now?</a:t>
            </a:r>
          </a:p>
          <a:p>
            <a:pPr marL="0" indent="0">
              <a:buNone/>
            </a:pPr>
            <a:r>
              <a:rPr lang="en-GB" dirty="0" smtClean="0"/>
              <a:t>For visitors and the site</a:t>
            </a:r>
          </a:p>
          <a:p>
            <a:pPr marL="0" indent="0">
              <a:buNone/>
            </a:pPr>
            <a:endParaRPr lang="en-GB" dirty="0"/>
          </a:p>
        </p:txBody>
      </p:sp>
    </p:spTree>
    <p:extLst>
      <p:ext uri="{BB962C8B-B14F-4D97-AF65-F5344CB8AC3E}">
        <p14:creationId xmlns:p14="http://schemas.microsoft.com/office/powerpoint/2010/main" val="355290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577</TotalTime>
  <Words>831</Words>
  <Application>Microsoft Office PowerPoint</Application>
  <PresentationFormat>On-screen Show (4:3)</PresentationFormat>
  <Paragraphs>150</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Interpretation</vt:lpstr>
      <vt:lpstr>What do we understand by Interpretation?</vt:lpstr>
      <vt:lpstr>What is Interpretation?</vt:lpstr>
      <vt:lpstr>What is Interpretation?</vt:lpstr>
      <vt:lpstr>Planning for Interpretation </vt:lpstr>
      <vt:lpstr>PowerPoint Presentation</vt:lpstr>
      <vt:lpstr>Why are you doing it?</vt:lpstr>
      <vt:lpstr>Who are you doing it for?</vt:lpstr>
      <vt:lpstr>What has my site got to offer?</vt:lpstr>
      <vt:lpstr>What has my site got to offer 2?</vt:lpstr>
      <vt:lpstr>How will you do it? </vt:lpstr>
      <vt:lpstr>Interpretation Techniques</vt:lpstr>
      <vt:lpstr>Interpretation Techniques</vt:lpstr>
      <vt:lpstr>PowerPoint Presentation</vt:lpstr>
      <vt:lpstr>PowerPoint Presentation</vt:lpstr>
      <vt:lpstr>PowerPoint Presentation</vt:lpstr>
      <vt:lpstr>PowerPoint Presentation</vt:lpstr>
      <vt:lpstr>Planning for Interpretation</vt:lpstr>
      <vt:lpstr>Planning for Interpretation </vt:lpstr>
      <vt:lpstr>In summary</vt:lpstr>
      <vt:lpstr>Interpretation Site Visit</vt:lpstr>
      <vt:lpstr>Site Visit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Interpretation</dc:title>
  <dc:creator>Janice</dc:creator>
  <cp:lastModifiedBy>Janice</cp:lastModifiedBy>
  <cp:revision>28</cp:revision>
  <cp:lastPrinted>2014-04-17T13:21:36Z</cp:lastPrinted>
  <dcterms:created xsi:type="dcterms:W3CDTF">2014-04-15T10:22:52Z</dcterms:created>
  <dcterms:modified xsi:type="dcterms:W3CDTF">2014-04-17T15:01:45Z</dcterms:modified>
</cp:coreProperties>
</file>